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3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76" r:id="rId3"/>
    <p:sldId id="259" r:id="rId4"/>
    <p:sldId id="278" r:id="rId5"/>
    <p:sldId id="279" r:id="rId6"/>
    <p:sldId id="280" r:id="rId7"/>
    <p:sldId id="281" r:id="rId8"/>
    <p:sldId id="284" r:id="rId9"/>
    <p:sldId id="285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83" r:id="rId18"/>
    <p:sldId id="297" r:id="rId19"/>
    <p:sldId id="296" r:id="rId20"/>
    <p:sldId id="295" r:id="rId21"/>
    <p:sldId id="282" r:id="rId22"/>
    <p:sldId id="300" r:id="rId23"/>
    <p:sldId id="299" r:id="rId24"/>
    <p:sldId id="298" r:id="rId25"/>
    <p:sldId id="305" r:id="rId26"/>
    <p:sldId id="304" r:id="rId27"/>
    <p:sldId id="303" r:id="rId28"/>
    <p:sldId id="302" r:id="rId29"/>
    <p:sldId id="301" r:id="rId30"/>
    <p:sldId id="307" r:id="rId31"/>
    <p:sldId id="308" r:id="rId32"/>
    <p:sldId id="306" r:id="rId33"/>
    <p:sldId id="309" r:id="rId34"/>
    <p:sldId id="310" r:id="rId35"/>
    <p:sldId id="311" r:id="rId36"/>
    <p:sldId id="312" r:id="rId37"/>
    <p:sldId id="313" r:id="rId38"/>
    <p:sldId id="323" r:id="rId39"/>
    <p:sldId id="324" r:id="rId40"/>
    <p:sldId id="325" r:id="rId41"/>
    <p:sldId id="326" r:id="rId42"/>
    <p:sldId id="327" r:id="rId43"/>
    <p:sldId id="328" r:id="rId44"/>
    <p:sldId id="322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A08A-06E8-469E-96D3-C947A5DABFEE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BE283-8491-4BC5-A284-1D0C617651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8CFE12-3421-4292-BB70-D7D0E3F51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40C7951-A577-414B-9AA0-560412C21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C6D31A-70FC-41E6-A758-9FD10BA6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0719-2C77-4CBC-9801-F6FEE591522C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C17AE7F-4997-4EC7-8F6D-389673CE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AFBC96-A67F-4977-90D0-14225DB5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8001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5B75B-FC61-4E24-8698-6B25D1D4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9B20CD3-3EED-404B-A3F5-7F6892ACE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A15D23-84F8-4043-890E-C41003C9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AA37-845F-4502-AD2E-A18179631A7B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D2DB17-F55B-4B97-BD10-0B4B08E8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CF9D94-5437-43D8-B3B7-8668C997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9930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6D18B7A-0C8F-487C-943D-8B93429C3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C2B2B92-354C-4B16-A434-A4D71939A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F88ED5-111C-4576-A4C2-FF36AA187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26AD-0066-4FC7-BF6F-171444CCAFB4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428803-3625-4F48-B8A5-7D5A613F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2CFF5C-AF1F-4B94-881A-2E275BFC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733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8B21A6-B7B7-49EE-A76E-E1105C63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8AE15E-AAC7-4372-9627-0A9248367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5005AE-735E-4133-94FA-07C85D3F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50B2-0433-4857-9B24-9EBB36487061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B6143F-3AB5-4E68-9B1A-D6F4B294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76D808-C493-4148-9DBF-DF4352A4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4830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20D1DC-6E31-4D32-A3B9-492698C8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315652-FB93-404F-8305-5F4B46A32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895209-FAFF-47AE-B69B-4D8FE41E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E3488-384C-4F17-A310-7EEAB9156D73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64D3F3-39C8-4554-9CA9-9F739A19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678E61-32D5-42B3-A605-E02A95BC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4230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8A5A26-51A5-4357-863A-45406137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D89AAE-35E0-418A-8074-35A306699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A85C87-D40E-41BD-83E4-3495770EB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5D5DA2F-5962-4BA5-B822-21E7BFA5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BAC7-7E3D-4079-AEAF-BEC1433BA10B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D266305-FE82-4B5A-8CD2-71478593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642C67-677A-4F66-88FC-5F8EE9FB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8698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EF1186-732D-439A-A0FC-2E08DCB7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BF43B93-59DC-4FDC-B0FD-C008FD4FF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966A629-7570-4111-BE28-F4ACBBC74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23D2899-437D-450A-BBAD-31B3F76B3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68E6598-9A1A-48A3-AE09-751FAE14E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61F0E97-412D-4943-8EE1-20DF2B14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2431-85AF-4FC8-9BC4-847216A4CE37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180934-B1D4-4CA1-A721-16B65014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7ACC11F-EAAE-490A-A648-0D293E9E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2122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EF124E-71A7-458F-BA26-A28FC362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747DE35-60A0-43BB-A149-86A51630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88A-4A81-481F-A49E-70DAC99D1D29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A44018-0BB2-4C1C-A23B-E174670D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E2026E3-1EA4-4989-8C93-62793C17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3526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6B282FF-1D50-4DF6-BD30-B9FBAE58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6B739-0927-48C1-8C37-DF8D42C647E2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9BB86B0-99C8-45A2-807D-3866FF42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5ECEB10-AAC3-4D11-845B-AC9F1761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8786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9BFCC-FF86-4D37-9ED1-AD8C280A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370801-D5E7-47CE-908B-4691613B7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02F326D-E9F4-4E54-AF5F-96DB34833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7299ED0-22CF-474D-BF9C-AE4383EC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5486-DDC4-45D7-A2B1-E0890CD8E5B1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5E934D-FD43-4B29-BD41-36917669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50D7AD-B397-44E3-9A92-B4760E0A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2156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C1678-BDA2-4E7C-89A5-93B0699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56F438-049C-4948-8B12-89892865F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0233609-2BA8-4D27-89C3-9CDBD006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90A0778-4F4F-4BFF-8183-A97E956E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DB6F-109F-43BF-9124-8DB6ED70CE2F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079E46-7ADF-4A11-AF3E-CD6F93A2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63034F-59FF-4085-B634-2725262C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26785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6CFEE05-3DFF-429E-9EEC-3C2DD7C9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D6395B-4CFB-4338-A78A-B4B44B668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C3F1B82-2A97-4728-8F17-DF64B93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82653-4045-40A4-93A6-37DC5CDC5A19}" type="datetime1">
              <a:rPr lang="en-IN" smtClean="0"/>
              <a:pPr/>
              <a:t>13-05-2021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356257-26E6-4209-BF02-DF1EB2392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3DFBAC-6225-478A-84C7-5D383684F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046A-2349-49A4-97BC-9B8CC16EFB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612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1D6005-FCB4-4351-8701-F0FAF3E14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1"/>
            <a:ext cx="9144000" cy="3252650"/>
          </a:xfrm>
        </p:spPr>
        <p:txBody>
          <a:bodyPr>
            <a:normAutofit/>
          </a:bodyPr>
          <a:lstStyle/>
          <a:p>
            <a:r>
              <a:rPr lang="en-IN" b="1" i="1" u="sng" dirty="0" smtClean="0">
                <a:solidFill>
                  <a:srgbClr val="FF0000"/>
                </a:solidFill>
              </a:rPr>
              <a:t>UNIT-III</a:t>
            </a:r>
            <a:br>
              <a:rPr lang="en-IN" b="1" i="1" u="sng" dirty="0" smtClean="0">
                <a:solidFill>
                  <a:srgbClr val="FF0000"/>
                </a:solidFill>
              </a:rPr>
            </a:br>
            <a:r>
              <a:rPr lang="en-IN" b="1" i="1" u="sng" dirty="0" smtClean="0">
                <a:solidFill>
                  <a:srgbClr val="FF0000"/>
                </a:solidFill>
              </a:rPr>
              <a:t/>
            </a:r>
            <a:br>
              <a:rPr lang="en-IN" b="1" i="1" u="sng" dirty="0" smtClean="0">
                <a:solidFill>
                  <a:srgbClr val="FF0000"/>
                </a:solidFill>
              </a:rPr>
            </a:br>
            <a:r>
              <a:rPr lang="en-IN" b="1" i="1" u="sng" dirty="0" smtClean="0">
                <a:solidFill>
                  <a:srgbClr val="FF0000"/>
                </a:solidFill>
              </a:rPr>
              <a:t>SATELLITE </a:t>
            </a:r>
            <a:r>
              <a:rPr lang="en-IN" b="1" i="1" u="sng" dirty="0">
                <a:solidFill>
                  <a:srgbClr val="FF0000"/>
                </a:solidFill>
              </a:rPr>
              <a:t>LINK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275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48" y="261257"/>
            <a:ext cx="11364685" cy="617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70" y="169817"/>
            <a:ext cx="11652068" cy="647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17" y="156755"/>
            <a:ext cx="11861075" cy="48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9817" y="5036798"/>
            <a:ext cx="2707957" cy="127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222070"/>
            <a:ext cx="11534501" cy="463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03" y="4820194"/>
            <a:ext cx="7310166" cy="203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6754"/>
            <a:ext cx="12004765" cy="492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17" y="5146766"/>
            <a:ext cx="6217920" cy="139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5355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System Noise Temperature and G/T Ratio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3683725"/>
            <a:ext cx="12017828" cy="3004458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4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At Microwave frequencies, a black body with a physical temperature, </a:t>
            </a:r>
            <a:r>
              <a:rPr lang="en-US" sz="32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degrees Kelvin, generates electrical noise over a wide bandwidth.</a:t>
            </a:r>
          </a:p>
          <a:p>
            <a:pPr algn="just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The noise power is given by              </a:t>
            </a:r>
          </a:p>
          <a:p>
            <a:pPr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(Black Body-</a:t>
            </a:r>
            <a:r>
              <a:rPr lang="en-US" sz="2000" dirty="0" smtClean="0"/>
              <a:t>The energy of radiation emitted by the </a:t>
            </a:r>
            <a:r>
              <a:rPr lang="en-US" sz="2000" b="1" dirty="0" smtClean="0"/>
              <a:t>body</a:t>
            </a:r>
            <a:r>
              <a:rPr lang="en-US" sz="2000" dirty="0" smtClean="0"/>
              <a:t> at wavelength)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</a:p>
          <a:p>
            <a:pPr algn="just"/>
            <a:endParaRPr lang="en-US" sz="4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5279"/>
            <a:ext cx="12017829" cy="266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8144" y="5178606"/>
            <a:ext cx="22193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71" y="339634"/>
            <a:ext cx="11573691" cy="624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753" y="182881"/>
            <a:ext cx="11717383" cy="254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37771" y="2528320"/>
            <a:ext cx="6797177" cy="298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4514" y="5564777"/>
            <a:ext cx="6753497" cy="129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274320"/>
            <a:ext cx="11782697" cy="615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94" y="169817"/>
            <a:ext cx="1173044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2"/>
            <a:ext cx="11277600" cy="533399"/>
          </a:xfrm>
        </p:spPr>
        <p:txBody>
          <a:bodyPr>
            <a:noAutofit/>
          </a:bodyPr>
          <a:lstStyle/>
          <a:p>
            <a:r>
              <a:rPr lang="en-US" sz="3200" b="1" i="1" u="sng" dirty="0" smtClean="0">
                <a:solidFill>
                  <a:srgbClr val="FF0000"/>
                </a:solidFill>
              </a:rPr>
              <a:t>UNIT-III: SATELLITE LINK DESIGN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990600"/>
            <a:ext cx="11379200" cy="5562600"/>
          </a:xfrm>
        </p:spPr>
        <p:txBody>
          <a:bodyPr>
            <a:normAutofit fontScale="92500"/>
          </a:bodyPr>
          <a:lstStyle/>
          <a:p>
            <a:pPr marL="514350" indent="-514350" algn="just">
              <a:lnSpc>
                <a:spcPct val="200000"/>
              </a:lnSpc>
              <a:buAutoNum type="arabicPeriod"/>
            </a:pPr>
            <a:r>
              <a:rPr lang="en-US" sz="2800" b="1" dirty="0" smtClean="0">
                <a:solidFill>
                  <a:srgbClr val="FFCC00"/>
                </a:solidFill>
              </a:rPr>
              <a:t>Basic Transmission Theory</a:t>
            </a:r>
          </a:p>
          <a:p>
            <a:pPr marL="514350" indent="-514350" algn="just">
              <a:lnSpc>
                <a:spcPct val="200000"/>
              </a:lnSpc>
              <a:buAutoNum type="arabicPeriod" startAt="2"/>
            </a:pPr>
            <a:r>
              <a:rPr lang="en-US" sz="2800" b="1" dirty="0" smtClean="0"/>
              <a:t>System Noise Temperature and G/T Ratio</a:t>
            </a:r>
          </a:p>
          <a:p>
            <a:pPr marL="514350" indent="-514350" algn="just">
              <a:lnSpc>
                <a:spcPct val="200000"/>
              </a:lnSpc>
              <a:buAutoNum type="arabicPeriod" startAt="2"/>
            </a:pPr>
            <a:r>
              <a:rPr lang="en-US" sz="2800" b="1" dirty="0" smtClean="0">
                <a:solidFill>
                  <a:srgbClr val="00B050"/>
                </a:solidFill>
              </a:rPr>
              <a:t>Design of Down links</a:t>
            </a:r>
            <a:endParaRPr lang="pl-PL" sz="2800" b="1" dirty="0" smtClean="0">
              <a:solidFill>
                <a:srgbClr val="00B050"/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4.    Uplink Design</a:t>
            </a: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5.    Design of Satellite Links for Specified C/N</a:t>
            </a:r>
          </a:p>
          <a:p>
            <a:pPr algn="just">
              <a:lnSpc>
                <a:spcPct val="20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6.    System Design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54863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Calculation of System Noise Temperature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79" y="955446"/>
            <a:ext cx="11704321" cy="202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17" y="2965269"/>
            <a:ext cx="11756572" cy="373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2" y="613954"/>
            <a:ext cx="11247120" cy="549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2" y="178797"/>
            <a:ext cx="11495315" cy="97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5942" y="1071154"/>
            <a:ext cx="11534503" cy="578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9`ATYU0- ,./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407942"/>
            <a:ext cx="11573691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257" y="2233748"/>
            <a:ext cx="11534503" cy="441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378823"/>
            <a:ext cx="11456125" cy="612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85" y="221434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615" y="366441"/>
            <a:ext cx="10676436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49978" y="1489166"/>
            <a:ext cx="8739052" cy="46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687" y="300446"/>
            <a:ext cx="10204541" cy="110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24744" y="1645920"/>
            <a:ext cx="8138159" cy="468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31" y="0"/>
            <a:ext cx="11351623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5132" y="2891768"/>
            <a:ext cx="11299371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131" y="4963887"/>
            <a:ext cx="11325498" cy="189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447" y="447131"/>
            <a:ext cx="11161124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855" y="1504270"/>
            <a:ext cx="11169967" cy="497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075" y="398145"/>
            <a:ext cx="11142616" cy="2710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04949" y="3135086"/>
            <a:ext cx="11168741" cy="32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CB741-001A-4E04-96AB-1856ED0C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547D5B-F271-4D7C-A041-598A306F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A25098-6E7B-45AB-BBDB-8EB038BB7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31" y="235131"/>
            <a:ext cx="11782698" cy="62962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841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09" y="235131"/>
            <a:ext cx="11560627" cy="623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49" y="274319"/>
            <a:ext cx="11430000" cy="613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31" y="221797"/>
            <a:ext cx="1161288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383" y="4585064"/>
            <a:ext cx="6753497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200842"/>
            <a:ext cx="1173044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70101" y="4323511"/>
            <a:ext cx="81248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886" y="261257"/>
            <a:ext cx="11430000" cy="603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206012"/>
            <a:ext cx="11691257" cy="610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7232" y="4454571"/>
            <a:ext cx="1685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886" y="300446"/>
            <a:ext cx="11338560" cy="619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Noise Figure and Noise Temperature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5760" y="1276349"/>
            <a:ext cx="11508377" cy="517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83" y="339634"/>
            <a:ext cx="11403874" cy="506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074" y="274319"/>
            <a:ext cx="11299372" cy="568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" y="352697"/>
            <a:ext cx="10881360" cy="615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4"/>
            <a:ext cx="10515600" cy="4702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G/T Ratio for Earth Stations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0263" y="2345689"/>
            <a:ext cx="11260183" cy="431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40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00891" y="707461"/>
            <a:ext cx="109858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Let the antenna deliver a power P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to the receiver RF input </a:t>
            </a:r>
          </a:p>
          <a:p>
            <a:pPr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The signal power at the demodulator input is P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rx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watts </a:t>
            </a:r>
          </a:p>
          <a:p>
            <a:pPr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Carrier –to-noise ratio at the demodulator is,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006" y="222068"/>
            <a:ext cx="11625943" cy="617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98" y="222069"/>
            <a:ext cx="11469188" cy="590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355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DESIGN OF DOWNLINKS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09114"/>
            <a:ext cx="11861074" cy="294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75166"/>
            <a:ext cx="11861074" cy="291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766" y="1031967"/>
            <a:ext cx="10946673" cy="333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4833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3.1 Link Budgets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692331"/>
            <a:ext cx="11769634" cy="59305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94" y="744583"/>
            <a:ext cx="117043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515" y="339634"/>
            <a:ext cx="11103428" cy="603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31" y="222069"/>
            <a:ext cx="11782698" cy="6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011" y="400459"/>
            <a:ext cx="11416938" cy="417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04949" y="4650377"/>
            <a:ext cx="11338560" cy="194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817"/>
            <a:ext cx="10515600" cy="4702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3.2:  Link Budget Example: C-Band Downlink for Earth Coverage Beam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705394"/>
            <a:ext cx="11652068" cy="59697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" y="757647"/>
            <a:ext cx="1167819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" y="3031264"/>
            <a:ext cx="11717383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49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54"/>
            <a:ext cx="10515600" cy="44413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Basic Transmission Theory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54" y="1946366"/>
            <a:ext cx="12035246" cy="4689565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Figure 4.2 Flux Density produced by an Isotropic source</a:t>
            </a:r>
            <a:endParaRPr lang="en-US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59" y="770709"/>
            <a:ext cx="10620103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570" y="170089"/>
            <a:ext cx="11372441" cy="3265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9849" y="3487783"/>
            <a:ext cx="11392037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446" y="289832"/>
            <a:ext cx="11403873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886" y="2769326"/>
            <a:ext cx="11377748" cy="388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261257"/>
            <a:ext cx="11416937" cy="615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78822"/>
            <a:ext cx="10985863" cy="611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451" y="274320"/>
            <a:ext cx="11181805" cy="617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37" y="287383"/>
            <a:ext cx="11207932" cy="624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222069"/>
            <a:ext cx="11351623" cy="5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1456127" cy="219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49050" y="1920239"/>
            <a:ext cx="742950" cy="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2234975"/>
            <a:ext cx="11652070" cy="285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185954"/>
            <a:ext cx="11678194" cy="167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5225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 UPLINK DESIGN</a:t>
            </a:r>
            <a:endParaRPr lang="en-US" sz="3600" b="1" i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9634" y="713376"/>
            <a:ext cx="11665132" cy="571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VSAT</a:t>
            </a:r>
            <a:r>
              <a:rPr lang="en-US" dirty="0" smtClean="0"/>
              <a:t> (Very Small Aperture Terminal)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94" y="352698"/>
            <a:ext cx="11665132" cy="555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59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887" y="261256"/>
            <a:ext cx="11521440" cy="611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49" y="169817"/>
            <a:ext cx="11508377" cy="629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288335"/>
            <a:ext cx="1163900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74320" y="2832304"/>
            <a:ext cx="11586753" cy="365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209006"/>
            <a:ext cx="11443063" cy="271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326" y="3277961"/>
            <a:ext cx="2723197" cy="235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4254" y="3331030"/>
            <a:ext cx="7896225" cy="30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54"/>
            <a:ext cx="10515600" cy="783772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 DESIGN FOR SPECIFIED C/N: COMBINING C/N AND C/I VALUES IN SATELLITE LINKS</a:t>
            </a:r>
            <a:endParaRPr lang="en-US" sz="32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2697" y="1502228"/>
            <a:ext cx="11351623" cy="350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4585063"/>
            <a:ext cx="11416937" cy="227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5904" y="182881"/>
            <a:ext cx="11422919" cy="433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64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17" y="222070"/>
            <a:ext cx="11782697" cy="63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65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" y="0"/>
            <a:ext cx="11443063" cy="64008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5.1: Overall (C/N)</a:t>
            </a:r>
            <a:r>
              <a:rPr lang="en-US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 </a:t>
            </a: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 Uplink and Downlink Attenuation  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0660" y="501400"/>
            <a:ext cx="1149654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446" y="4506686"/>
            <a:ext cx="11573691" cy="235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66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55"/>
            <a:ext cx="10515600" cy="4180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i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5.2: Uplink and Downlink Attenuation in Rain</a:t>
            </a:r>
            <a:endParaRPr lang="en-US" sz="3200" b="1" i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6571" y="855118"/>
            <a:ext cx="11103429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823" y="2612571"/>
            <a:ext cx="11038114" cy="403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742" y="274321"/>
            <a:ext cx="11188201" cy="209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399" y="2573383"/>
            <a:ext cx="11049544" cy="204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2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85812" y="4924698"/>
            <a:ext cx="6962775" cy="78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825" y="326571"/>
            <a:ext cx="10544038" cy="216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96389" y="3108960"/>
            <a:ext cx="9379131" cy="208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69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" y="274320"/>
            <a:ext cx="11534503" cy="630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818"/>
            <a:ext cx="10515600" cy="4180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5.3: Satellite Communication Link Design Procedure</a:t>
            </a:r>
            <a:endParaRPr lang="en-US" sz="3600" b="1" i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62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6389" y="914400"/>
            <a:ext cx="11194868" cy="551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70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97" y="222069"/>
            <a:ext cx="11416937" cy="633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71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696" y="326571"/>
            <a:ext cx="11416937" cy="602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72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6207" y="326572"/>
            <a:ext cx="11025050" cy="487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73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9634" y="326571"/>
            <a:ext cx="11312435" cy="612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"/>
            <a:ext cx="12017829" cy="306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70217"/>
            <a:ext cx="12192000" cy="3304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046A-2349-49A4-97BC-9B8CC16EFB49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8F2BF4A7E7B4B9520881B6658FFF0" ma:contentTypeVersion="2" ma:contentTypeDescription="Create a new document." ma:contentTypeScope="" ma:versionID="01cdcf0d43c62290066c591714e0f2e6">
  <xsd:schema xmlns:xsd="http://www.w3.org/2001/XMLSchema" xmlns:xs="http://www.w3.org/2001/XMLSchema" xmlns:p="http://schemas.microsoft.com/office/2006/metadata/properties" xmlns:ns2="43e89f11-4ea5-433f-a301-d913ee113dbc" targetNamespace="http://schemas.microsoft.com/office/2006/metadata/properties" ma:root="true" ma:fieldsID="adaf8fcd2c35a6623ed80a7c5ff91cb2" ns2:_="">
    <xsd:import namespace="43e89f11-4ea5-433f-a301-d913ee113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89f11-4ea5-433f-a301-d913ee113d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8C100E-DB43-434F-BDBF-56F1D1E52F25}"/>
</file>

<file path=customXml/itemProps2.xml><?xml version="1.0" encoding="utf-8"?>
<ds:datastoreItem xmlns:ds="http://schemas.openxmlformats.org/officeDocument/2006/customXml" ds:itemID="{99105959-A4DF-4522-825D-CDC651DE7360}"/>
</file>

<file path=customXml/itemProps3.xml><?xml version="1.0" encoding="utf-8"?>
<ds:datastoreItem xmlns:ds="http://schemas.openxmlformats.org/officeDocument/2006/customXml" ds:itemID="{6B304646-5423-4D23-87AF-EF0608C84F1D}"/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289</Words>
  <Application>Microsoft Office PowerPoint</Application>
  <PresentationFormat>Custom</PresentationFormat>
  <Paragraphs>126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UNIT-III  SATELLITE LINK DESIGN</vt:lpstr>
      <vt:lpstr>UNIT-III: SATELLITE LINK DESIGN</vt:lpstr>
      <vt:lpstr>Slide 3</vt:lpstr>
      <vt:lpstr>Slide 4</vt:lpstr>
      <vt:lpstr>1. Basic Transmission Theory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2. System Noise Temperature and G/T Ratio</vt:lpstr>
      <vt:lpstr>Slide 16</vt:lpstr>
      <vt:lpstr>Slide 17</vt:lpstr>
      <vt:lpstr>Slide 18</vt:lpstr>
      <vt:lpstr>Slide 19</vt:lpstr>
      <vt:lpstr>Calculation of System Noise Temperature</vt:lpstr>
      <vt:lpstr>Slide 21</vt:lpstr>
      <vt:lpstr>Slide 22</vt:lpstr>
      <vt:lpstr>9`ATYU0- ,./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Noise Figure and Noise Temperature</vt:lpstr>
      <vt:lpstr>Slide 38</vt:lpstr>
      <vt:lpstr>Slide 39</vt:lpstr>
      <vt:lpstr>G/T Ratio for Earth Stations</vt:lpstr>
      <vt:lpstr>Slide 41</vt:lpstr>
      <vt:lpstr>Slide 42</vt:lpstr>
      <vt:lpstr>3. DESIGN OF DOWNLINKS</vt:lpstr>
      <vt:lpstr>Slide 44</vt:lpstr>
      <vt:lpstr>3.1 Link Budgets</vt:lpstr>
      <vt:lpstr>Slide 46</vt:lpstr>
      <vt:lpstr>Slide 47</vt:lpstr>
      <vt:lpstr>Slide 48</vt:lpstr>
      <vt:lpstr>3.2:  Link Budget Example: C-Band Downlink for Earth Coverage Beam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4. UPLINK DESIGN</vt:lpstr>
      <vt:lpstr>Slide 59</vt:lpstr>
      <vt:lpstr>Slide 60</vt:lpstr>
      <vt:lpstr>Slide 61</vt:lpstr>
      <vt:lpstr>Slide 62</vt:lpstr>
      <vt:lpstr>5. DESIGN FOR SPECIFIED C/N: COMBINING C/N AND C/I VALUES IN SATELLITE LINKS</vt:lpstr>
      <vt:lpstr>Slide 64</vt:lpstr>
      <vt:lpstr>Slide 65</vt:lpstr>
      <vt:lpstr>5.1: Overall (C/N)0  with Uplink and Downlink Attenuation  </vt:lpstr>
      <vt:lpstr>5.2: Uplink and Downlink Attenuation in Rain</vt:lpstr>
      <vt:lpstr>Slide 68</vt:lpstr>
      <vt:lpstr>Slide 69</vt:lpstr>
      <vt:lpstr>5.3: Satellite Communication Link Design Procedure</vt:lpstr>
      <vt:lpstr>Slide 71</vt:lpstr>
      <vt:lpstr>Slide 72</vt:lpstr>
      <vt:lpstr>Slide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LINK DESIGN</dc:title>
  <dc:creator>student</dc:creator>
  <cp:lastModifiedBy>Windows User</cp:lastModifiedBy>
  <cp:revision>164</cp:revision>
  <dcterms:created xsi:type="dcterms:W3CDTF">2018-03-12T03:12:34Z</dcterms:created>
  <dcterms:modified xsi:type="dcterms:W3CDTF">2021-05-13T05:26:11Z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0x010100E048F2BF4A7E7B4B9520881B6658FFF0</vt:lpwstr>
  </property>
</Properties>
</file>